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6"/>
  </p:notesMasterIdLst>
  <p:handoutMasterIdLst>
    <p:handoutMasterId r:id="rId27"/>
  </p:handoutMasterIdLst>
  <p:sldIdLst>
    <p:sldId id="411" r:id="rId5"/>
    <p:sldId id="257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2" r:id="rId14"/>
    <p:sldId id="401" r:id="rId15"/>
    <p:sldId id="403" r:id="rId16"/>
    <p:sldId id="404" r:id="rId17"/>
    <p:sldId id="406" r:id="rId18"/>
    <p:sldId id="410" r:id="rId19"/>
    <p:sldId id="412" r:id="rId20"/>
    <p:sldId id="405" r:id="rId21"/>
    <p:sldId id="413" r:id="rId22"/>
    <p:sldId id="407" r:id="rId23"/>
    <p:sldId id="408" r:id="rId24"/>
    <p:sldId id="391" r:id="rId2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 autoAdjust="0"/>
    <p:restoredTop sz="95737" autoAdjust="0"/>
  </p:normalViewPr>
  <p:slideViewPr>
    <p:cSldViewPr snapToGrid="0">
      <p:cViewPr varScale="1">
        <p:scale>
          <a:sx n="82" d="100"/>
          <a:sy n="82" d="100"/>
        </p:scale>
        <p:origin x="126" y="60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AF28FC-EEDF-4ADE-8DD8-6B6FDAE595B5}" type="datetime1">
              <a:rPr lang="de-DE" smtClean="0"/>
              <a:t>08.03.2023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2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A8B132-0B54-4245-BB9B-11DF2AB16F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CBB3949-A74E-4375-9902-BE6F3E4041B8}" type="datetime1">
              <a:rPr lang="de-DE" smtClean="0"/>
              <a:t>08.03.2023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Kurz erwähnen, höhere Netzauflösung </a:t>
            </a:r>
            <a:r>
              <a:rPr lang="de-DE" dirty="0" err="1"/>
              <a:t>equals</a:t>
            </a:r>
            <a:r>
              <a:rPr lang="de-DE" dirty="0"/>
              <a:t> bessere Approximation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675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Implizite/ explizite Verfahren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79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https://quatromaui.com/boards/</a:t>
            </a:r>
          </a:p>
          <a:p>
            <a:r>
              <a:rPr lang="de-DE" dirty="0"/>
              <a:t>Weiter zu anwendungsfall…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228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Eingehen auf Was zu sehen ist, wie ist es zu erklären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049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Zusammenang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659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Unterschiedliche Verfahren approximieren unterschiedlich (reflektierende Bedingungen) siehe andere Bedingungen nächste Folie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9506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3.3.2 mit verschiedenen </a:t>
            </a:r>
            <a:r>
              <a:rPr lang="de-DE" dirty="0" err="1"/>
              <a:t>Randbedinungen</a:t>
            </a:r>
            <a:r>
              <a:rPr lang="de-DE" dirty="0"/>
              <a:t> und verschiedene Verfahren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144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ttps://www.youtube.com/watch?v=Kl3CdTnxgDk</a:t>
            </a:r>
          </a:p>
          <a:p>
            <a:r>
              <a:rPr lang="de-DE" dirty="0"/>
              <a:t>https://www.youtube.com/watch?v=t9GdAXScGh0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638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https://cdn.pixabay.com/photo/2015/11/03/09/22/ball-1020349_960_720.jpg</a:t>
            </a:r>
          </a:p>
          <a:p>
            <a:r>
              <a:rPr lang="de-DE" dirty="0"/>
              <a:t>https://de.wikipedia.org/wiki/Welle</a:t>
            </a:r>
          </a:p>
          <a:p>
            <a:endParaRPr lang="de-DE" dirty="0"/>
          </a:p>
          <a:p>
            <a:r>
              <a:rPr lang="de-DE" dirty="0"/>
              <a:t>https://i.guim.co.uk/img/media/710283e4389eeba6fce47996f4d67484bdbe3a33/0_279_7158_4295/master/7158.jpg?width=480&amp;quality=85&amp;dpr=1&amp;s=none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13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-Referenz zu annahmen: </a:t>
            </a:r>
            <a:r>
              <a:rPr lang="de-DE" dirty="0" err="1"/>
              <a:t>Zunamis</a:t>
            </a:r>
            <a:r>
              <a:rPr lang="de-DE" dirty="0"/>
              <a:t> auf den Ozeans verhalten sich wie Flachwasserwellen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76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https://www.youtube.com/watch?v=FJzgHnnZYDU</a:t>
            </a:r>
          </a:p>
          <a:p>
            <a:pPr marL="171450" indent="-171450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wasser</a:t>
            </a:r>
            <a:r>
              <a:rPr lang="de-DE" dirty="0"/>
              <a:t> ist nicht vergleichbar mit unseren Simulationen, aber auch beim ausbreiten Vorgang wird nach FVD gehandelt….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Erhaltungsgrölßen</a:t>
            </a:r>
            <a:r>
              <a:rPr lang="de-DE" dirty="0"/>
              <a:t> von Zelle zu Zelle transportiert, nichts wird erschaffen, nichts geht verloren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Was passiert, wenn auf Wände trifft (ähnlich wie im </a:t>
            </a:r>
            <a:r>
              <a:rPr lang="de-DE" dirty="0" err="1"/>
              <a:t>Viedeo</a:t>
            </a:r>
            <a:r>
              <a:rPr lang="de-DE" dirty="0"/>
              <a:t> block)-&gt; Randbedingungen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797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Später </a:t>
            </a:r>
            <a:r>
              <a:rPr lang="de-DE"/>
              <a:t>nochmal genauer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095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Stabilität des Verfahrens-&gt; </a:t>
            </a:r>
            <a:r>
              <a:rPr lang="de-DE" dirty="0" err="1"/>
              <a:t>Erfülung</a:t>
            </a:r>
            <a:r>
              <a:rPr lang="de-DE" dirty="0"/>
              <a:t> der CFL Bedingung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2455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https://www.continentseven.com/wave-ride-val-erzen/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345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Erklärung wie es zu verstehen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Ausbreitungsanimation 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08.03.2023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77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 sz="4800"/>
              <a:t>3DFloat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3" name="Inhaltsplatzhalt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1" name="Unterti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de-DE" sz="1600"/>
              <a:t>Klicken Sie, um Text hinzuzufügen.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Bildplatzhalt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9" name="Bildplatzhalt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0" name="Bildplatzhalt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mtabelle (Time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ihand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0" name="Freihand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Freihand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40" name="Ti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de-DE"/>
              <a:t>Team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6" name="Bildplatzhalt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7" name="Bildplatzhalt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8" name="Bildplatzhalt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9" name="Bildplatzhalt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5" name="Textplatzhalt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4" name="Textplatzhalt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7" name="Textplatzhalt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6" name="Textplatzhalt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9" name="Textplatzhalt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8" name="Textplatzhalt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halt 2 Spalte (Vergleichsfol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de-DE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Beispiel für einen Fußzeilentext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7.mp4"/><Relationship Id="rId7" Type="http://schemas.openxmlformats.org/officeDocument/2006/relationships/image" Target="../media/image1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7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51AE018-054B-0E39-09F5-297E8DA53A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366F99-C35D-7CF5-4667-E7BEBD86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7D2E17-3293-8397-0312-25F4ADEC0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08BD8A-4BC4-E581-263E-02419776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1</a:t>
            </a:fld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530CA68-E77B-A619-A92C-F3B4DF722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Aufhänger…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399F5238-2877-EAB6-6200-846D0DF938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547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442D20E-4FB7-E1B5-7DBB-9CCE142A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Simulation 1D Welle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8B28D1E-D251-19F0-7288-A72B274892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467" b="22467"/>
          <a:stretch/>
        </p:blipFill>
        <p:spPr>
          <a:xfrm>
            <a:off x="20" y="10"/>
            <a:ext cx="12191980" cy="3776462"/>
          </a:xfrm>
          <a:prstGeom prst="rect">
            <a:avLst/>
          </a:prstGeom>
          <a:noFill/>
        </p:spPr>
      </p:pic>
      <p:sp>
        <p:nvSpPr>
          <p:cNvPr id="7" name="Untertitel 6">
            <a:extLst>
              <a:ext uri="{FF2B5EF4-FFF2-40B4-BE49-F238E27FC236}">
                <a16:creationId xmlns:a16="http://schemas.microsoft.com/office/drawing/2014/main" id="{17BD995A-8E6F-E0BF-50A8-6AA43753A7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wrap="square">
            <a:normAutofit/>
          </a:bodyPr>
          <a:lstStyle/>
          <a:p>
            <a:r>
              <a:rPr lang="de-DE" dirty="0"/>
              <a:t>- Vergleich der analytischen und numerischen Lösung</a:t>
            </a:r>
          </a:p>
          <a:p>
            <a:r>
              <a:rPr lang="de-DE" dirty="0"/>
              <a:t>- Einfluss der Netzauflösung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ED55A6-7D23-2831-4605-7291ECADB0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Dienstag, 2. Februar 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AD209D-D18A-5709-75F2-E12E28E73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Beispiel für einen Fußzeilentext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4017F2-4D5F-CF88-136D-A9BEEB4F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de-DE" smtClean="0"/>
              <a:pPr rtl="0">
                <a:spcAft>
                  <a:spcPts val="600"/>
                </a:spcAft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74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ACBB95-307A-6CE8-BDBA-7F54F4DF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einer 1D Welle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7993AEA-21A4-B503-C53F-AE60ED641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Anfangsbedingungen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E56D188-0FE5-6D9A-2F83-FB9D05760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Verlauf der Analytischen Lösung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55347C7-BE13-43CD-2810-39529D406E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59DEBE-8EEC-5035-3B3D-9ED28F5B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37C246-492F-6A6A-D36D-4D9F7736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4B05F7-DD39-0022-ABAD-0061D35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11</a:t>
            </a:fld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369CB7AC-1C86-15BC-7FCB-E7D929A4F0F0}"/>
              </a:ext>
            </a:extLst>
          </p:cNvPr>
          <p:cNvSpPr txBox="1">
            <a:spLocks/>
          </p:cNvSpPr>
          <p:nvPr/>
        </p:nvSpPr>
        <p:spPr>
          <a:xfrm>
            <a:off x="542791" y="1728586"/>
            <a:ext cx="5437186" cy="535354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Verlauf der numerischen Lösung</a:t>
            </a:r>
          </a:p>
        </p:txBody>
      </p: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3A5C7F9E-972D-8C41-4D7F-C1BBF36143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5C2EAC3-4811-54AB-8C45-27C8AC94B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401609"/>
            <a:ext cx="4838700" cy="34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6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1E81CE7A-EE66-50C6-0A25-4E0FCF39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Netzauflösungen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DF9309B-EEF1-A2C4-68FF-20990BE31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8328" y="1543843"/>
            <a:ext cx="8615343" cy="446643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3915F4A-8020-CD7C-42EC-6A851B90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45D2DCA-485D-252F-DBDC-06DE6B7A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9C5A73-BD77-97B9-0A46-E0EE60F4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75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4D064-23CA-508A-ABF9-B4B5DFD9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Verschiedene Numerische 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3ED9B1-6C9A-BDED-55F3-436DDEC3B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Lax-Friedrich- Verfahren</a:t>
            </a:r>
          </a:p>
          <a:p>
            <a:r>
              <a:rPr lang="de-DE" dirty="0"/>
              <a:t>Lax-</a:t>
            </a:r>
            <a:r>
              <a:rPr lang="de-DE" dirty="0" err="1"/>
              <a:t>Wendroff</a:t>
            </a:r>
            <a:r>
              <a:rPr lang="de-DE" dirty="0"/>
              <a:t>- Verfahren</a:t>
            </a:r>
          </a:p>
          <a:p>
            <a:r>
              <a:rPr lang="de-DE" dirty="0"/>
              <a:t>FTCS- Verfahren</a:t>
            </a:r>
          </a:p>
          <a:p>
            <a:r>
              <a:rPr lang="de-DE" dirty="0" err="1"/>
              <a:t>Upwind</a:t>
            </a:r>
            <a:r>
              <a:rPr lang="de-DE" dirty="0"/>
              <a:t>- Verfahren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8719DA-AFD7-38BF-3510-FB7E328F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03A7A5-0C84-BCE1-AA2C-FA353878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022249-7B78-2B21-5889-F5A8D827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13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70BEB1B-2EEA-71F3-FBB4-88B46267E4CE}"/>
              </a:ext>
            </a:extLst>
          </p:cNvPr>
          <p:cNvSpPr txBox="1"/>
          <p:nvPr/>
        </p:nvSpPr>
        <p:spPr>
          <a:xfrm>
            <a:off x="6334125" y="2457450"/>
            <a:ext cx="462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Bilder der Verfahren aus HA 01</a:t>
            </a:r>
          </a:p>
        </p:txBody>
      </p:sp>
    </p:spTree>
    <p:extLst>
      <p:ext uri="{BB962C8B-B14F-4D97-AF65-F5344CB8AC3E}">
        <p14:creationId xmlns:p14="http://schemas.microsoft.com/office/powerpoint/2010/main" val="193068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56554CD-5801-0746-6207-A9ABAD3A0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5B273380-1D3A-15CE-9CF4-9FBA4EDF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682184-2425-7C03-AF1C-90813D4B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Beispiel für einen Fußzeilentext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522A55B-CC64-031F-C226-766E24F4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de-DE" smtClean="0"/>
              <a:pPr rtl="0"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8CBC3CEA-6F77-9D2E-B82B-1ABA20A18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5851" y="4836956"/>
            <a:ext cx="6457950" cy="202103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Simulation 2D Wind und </a:t>
            </a:r>
            <a:r>
              <a:rPr lang="en-US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Wellen</a:t>
            </a:r>
            <a:endParaRPr lang="en-US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Subtitle 6">
            <a:extLst>
              <a:ext uri="{FF2B5EF4-FFF2-40B4-BE49-F238E27FC236}">
                <a16:creationId xmlns:a16="http://schemas.microsoft.com/office/drawing/2014/main" id="{9489E149-72D1-4437-49E7-9722E7BFC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umsplatzhalter 3" hidden="1">
            <a:extLst>
              <a:ext uri="{FF2B5EF4-FFF2-40B4-BE49-F238E27FC236}">
                <a16:creationId xmlns:a16="http://schemas.microsoft.com/office/drawing/2014/main" id="{D622518D-52A1-49B5-2949-64D053B3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de-DE"/>
              <a:t>Dienstag, 2. Februar 20XX</a:t>
            </a:r>
          </a:p>
        </p:txBody>
      </p:sp>
      <p:sp>
        <p:nvSpPr>
          <p:cNvPr id="6" name="Foliennummernplatzhalter 5" hidden="1">
            <a:extLst>
              <a:ext uri="{FF2B5EF4-FFF2-40B4-BE49-F238E27FC236}">
                <a16:creationId xmlns:a16="http://schemas.microsoft.com/office/drawing/2014/main" id="{B8FA5D7F-AB68-9E45-129B-DC51CC21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de-DE" smtClean="0"/>
              <a:pPr rtl="0">
                <a:spcAft>
                  <a:spcPts val="600"/>
                </a:spcAft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553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8609A-1E48-113A-81F7-8141D2F7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Rossby</a:t>
            </a:r>
            <a:r>
              <a:rPr lang="de-DE" dirty="0"/>
              <a:t>-Wellen</a:t>
            </a:r>
          </a:p>
        </p:txBody>
      </p:sp>
      <p:pic>
        <p:nvPicPr>
          <p:cNvPr id="7" name="Rossby-Wellen">
            <a:hlinkClick r:id="" action="ppaction://media"/>
            <a:extLst>
              <a:ext uri="{FF2B5EF4-FFF2-40B4-BE49-F238E27FC236}">
                <a16:creationId xmlns:a16="http://schemas.microsoft.com/office/drawing/2014/main" id="{9E6CD243-8AD9-26BF-F91F-1127E24C41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010" y="1521947"/>
            <a:ext cx="8404691" cy="2616299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073DD5-5B35-2BC1-D192-59D22B02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1888CD-C9F2-01B9-2069-3C145E86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704FF9-6905-8C15-322C-CA5ADE99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15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6EC3BB0-31AC-299F-7078-5D1E18948940}"/>
              </a:ext>
            </a:extLst>
          </p:cNvPr>
          <p:cNvSpPr txBox="1"/>
          <p:nvPr/>
        </p:nvSpPr>
        <p:spPr>
          <a:xfrm>
            <a:off x="325010" y="4431323"/>
            <a:ext cx="941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Wellenbewegung des Ozeans</a:t>
            </a:r>
            <a:br>
              <a:rPr lang="de-DE" dirty="0"/>
            </a:br>
            <a:r>
              <a:rPr lang="de-DE" dirty="0"/>
              <a:t>- Kreise sind Höhenlinien eines erhöhter Boden</a:t>
            </a:r>
          </a:p>
        </p:txBody>
      </p:sp>
    </p:spTree>
    <p:extLst>
      <p:ext uri="{BB962C8B-B14F-4D97-AF65-F5344CB8AC3E}">
        <p14:creationId xmlns:p14="http://schemas.microsoft.com/office/powerpoint/2010/main" val="88104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C8499-CC02-FA24-1D39-4ECDE53E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Bickley</a:t>
            </a:r>
            <a:r>
              <a:rPr lang="de-DE" dirty="0"/>
              <a:t>-Jets</a:t>
            </a:r>
          </a:p>
        </p:txBody>
      </p:sp>
      <p:pic>
        <p:nvPicPr>
          <p:cNvPr id="7" name="Bickley-Jet">
            <a:hlinkClick r:id="" action="ppaction://media"/>
            <a:extLst>
              <a:ext uri="{FF2B5EF4-FFF2-40B4-BE49-F238E27FC236}">
                <a16:creationId xmlns:a16="http://schemas.microsoft.com/office/drawing/2014/main" id="{83C0645E-E5CC-3C2F-E105-A35A3A5E1E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538" y="1321226"/>
            <a:ext cx="8583311" cy="381056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C95914-62C3-4C10-9CD7-E707E157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EDCDF2-B4E1-19D5-EC6A-2F33E213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6E8A5B-E6FD-0F72-C697-4F67A7AC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16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29EB56-0F72-540E-2714-B4A76F71346F}"/>
              </a:ext>
            </a:extLst>
          </p:cNvPr>
          <p:cNvSpPr txBox="1"/>
          <p:nvPr/>
        </p:nvSpPr>
        <p:spPr>
          <a:xfrm>
            <a:off x="549538" y="5131790"/>
            <a:ext cx="918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 Was sind </a:t>
            </a:r>
            <a:r>
              <a:rPr lang="de-DE" dirty="0" err="1"/>
              <a:t>Bickley</a:t>
            </a:r>
            <a:r>
              <a:rPr lang="de-DE" dirty="0"/>
              <a:t> Jets? Was sieht man hier?</a:t>
            </a:r>
          </a:p>
        </p:txBody>
      </p:sp>
    </p:spTree>
    <p:extLst>
      <p:ext uri="{BB962C8B-B14F-4D97-AF65-F5344CB8AC3E}">
        <p14:creationId xmlns:p14="http://schemas.microsoft.com/office/powerpoint/2010/main" val="108077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DDA3D-DCF0-83CF-3BE4-BAAACB4B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Unterschiedlicher Breitengrad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8386C1-A96F-0247-8218-6D1B20552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049B7D-3673-DAB3-F43D-7E4E0125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8892FB-40DF-DC61-AEC7-3842CCC38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8A9D0D-177E-4A86-B12D-DCBE7400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47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24EBD-4C68-317C-1737-1CFC1A4D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2D Flussapproximation verschiedene Verfahren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86313E8-5ECB-F870-4E02-A29DB196F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261" y="2227839"/>
            <a:ext cx="5437186" cy="535354"/>
          </a:xfrm>
        </p:spPr>
        <p:txBody>
          <a:bodyPr/>
          <a:lstStyle/>
          <a:p>
            <a:r>
              <a:rPr lang="en-US" dirty="0"/>
              <a:t>Lax-Friedrich</a:t>
            </a:r>
          </a:p>
        </p:txBody>
      </p:sp>
      <p:pic>
        <p:nvPicPr>
          <p:cNvPr id="8" name="McCormack-reflect">
            <a:hlinkClick r:id="" action="ppaction://media"/>
            <a:extLst>
              <a:ext uri="{FF2B5EF4-FFF2-40B4-BE49-F238E27FC236}">
                <a16:creationId xmlns:a16="http://schemas.microsoft.com/office/drawing/2014/main" id="{62FA4AA1-43CA-9357-CCFB-BB7F6BD73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12021" y="3059281"/>
            <a:ext cx="5436392" cy="3057970"/>
          </a:xfrm>
          <a:prstGeom prst="rect">
            <a:avLst/>
          </a:prstGeom>
          <a:noFill/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8117229-E2DA-B04E-E00A-11DA252B4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555" y="2227839"/>
            <a:ext cx="5436392" cy="535354"/>
          </a:xfrm>
        </p:spPr>
        <p:txBody>
          <a:bodyPr/>
          <a:lstStyle/>
          <a:p>
            <a:r>
              <a:rPr lang="en-US" dirty="0" err="1"/>
              <a:t>MaCCORMACK</a:t>
            </a:r>
            <a:endParaRPr lang="en-US" dirty="0"/>
          </a:p>
        </p:txBody>
      </p:sp>
      <p:pic>
        <p:nvPicPr>
          <p:cNvPr id="7" name="Lax-Friedrich-reflect">
            <a:hlinkClick r:id="" action="ppaction://media"/>
            <a:extLst>
              <a:ext uri="{FF2B5EF4-FFF2-40B4-BE49-F238E27FC236}">
                <a16:creationId xmlns:a16="http://schemas.microsoft.com/office/drawing/2014/main" id="{CD480350-9D2F-84A4-1555-7D1BDF093B38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1659" y="3059281"/>
            <a:ext cx="5436391" cy="3057969"/>
          </a:xfr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014C8D-CEA2-0AE4-49A3-E7423018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8F94A8-8975-0218-DE47-5CE80F6B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D949B5-7F14-98B3-EB10-5AAF7A1C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de-DE" smtClean="0"/>
              <a:pPr rtl="0">
                <a:spcAft>
                  <a:spcPts val="600"/>
                </a:spcAft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12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9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4FB22B0-9FE8-F2D2-2DEC-127F8F27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Randbedingungen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70452DB-03D4-FB55-9AB0-E4D108B43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24FA35-DA6C-CBD5-9E4C-EFA66691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54FC6F-9263-717F-6D74-FE2A2FE3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124FE5-5BA8-0230-D8BD-1643EAD2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48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5147410" cy="1562959"/>
          </a:xfrm>
        </p:spPr>
        <p:txBody>
          <a:bodyPr wrap="square" rtlCol="0" anchor="t" anchorCtr="0">
            <a:normAutofit/>
          </a:bodyPr>
          <a:lstStyle/>
          <a:p>
            <a:pPr rtl="0"/>
            <a:r>
              <a:rPr lang="de-DE" sz="4400" dirty="0"/>
              <a:t>Flachwasserwellen</a:t>
            </a:r>
            <a:br>
              <a:rPr lang="de-DE" sz="4400" dirty="0"/>
            </a:br>
            <a:r>
              <a:rPr lang="de-DE" sz="4400" dirty="0"/>
              <a:t>Simulation</a:t>
            </a:r>
          </a:p>
        </p:txBody>
      </p:sp>
      <p:pic>
        <p:nvPicPr>
          <p:cNvPr id="1028" name="Picture 4" descr="Blaue Wellen Kostenloser Foto-Download | FreeImages">
            <a:extLst>
              <a:ext uri="{FF2B5EF4-FFF2-40B4-BE49-F238E27FC236}">
                <a16:creationId xmlns:a16="http://schemas.microsoft.com/office/drawing/2014/main" id="{B73F70F2-F6A4-A216-4545-4CFE2AC0C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4" b="22697"/>
          <a:stretch/>
        </p:blipFill>
        <p:spPr bwMode="auto">
          <a:xfrm>
            <a:off x="20" y="10"/>
            <a:ext cx="12191980" cy="377646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66656" y="4371707"/>
            <a:ext cx="3767772" cy="1836544"/>
          </a:xfrm>
        </p:spPr>
        <p:txBody>
          <a:bodyPr wrap="square" rtlCol="0">
            <a:normAutofit fontScale="85000" lnSpcReduction="10000"/>
          </a:bodyPr>
          <a:lstStyle/>
          <a:p>
            <a:pPr rtl="0">
              <a:lnSpc>
                <a:spcPct val="120000"/>
              </a:lnSpc>
            </a:pPr>
            <a:r>
              <a:rPr lang="de-DE" dirty="0"/>
              <a:t>Jonah </a:t>
            </a:r>
            <a:r>
              <a:rPr lang="de-DE" dirty="0" err="1"/>
              <a:t>Balshai</a:t>
            </a:r>
            <a:r>
              <a:rPr lang="de-DE" dirty="0"/>
              <a:t> </a:t>
            </a:r>
          </a:p>
          <a:p>
            <a:pPr rtl="0">
              <a:lnSpc>
                <a:spcPct val="120000"/>
              </a:lnSpc>
            </a:pPr>
            <a:r>
              <a:rPr lang="de-DE" dirty="0"/>
              <a:t>Oscar </a:t>
            </a:r>
            <a:r>
              <a:rPr lang="de-DE" dirty="0" err="1"/>
              <a:t>Dollman</a:t>
            </a:r>
            <a:r>
              <a:rPr lang="de-DE" dirty="0"/>
              <a:t> </a:t>
            </a:r>
          </a:p>
          <a:p>
            <a:pPr rtl="0">
              <a:lnSpc>
                <a:spcPct val="120000"/>
              </a:lnSpc>
            </a:pPr>
            <a:r>
              <a:rPr lang="de-DE" dirty="0"/>
              <a:t>Mateo Romero </a:t>
            </a:r>
          </a:p>
          <a:p>
            <a:pPr rtl="0">
              <a:lnSpc>
                <a:spcPct val="120000"/>
              </a:lnSpc>
            </a:pPr>
            <a:r>
              <a:rPr lang="de-DE" dirty="0"/>
              <a:t>Jolanda Schumann </a:t>
            </a:r>
          </a:p>
        </p:txBody>
      </p:sp>
      <p:sp>
        <p:nvSpPr>
          <p:cNvPr id="1033" name="Date Placeholder 4">
            <a:extLst>
              <a:ext uri="{FF2B5EF4-FFF2-40B4-BE49-F238E27FC236}">
                <a16:creationId xmlns:a16="http://schemas.microsoft.com/office/drawing/2014/main" id="{F5EA390E-9CEF-6963-A889-0F59D28B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/>
              <a:t>Dienstag, 2. Februar 20XX</a:t>
            </a:r>
          </a:p>
        </p:txBody>
      </p:sp>
      <p:sp>
        <p:nvSpPr>
          <p:cNvPr id="1035" name="Footer Placeholder 5">
            <a:extLst>
              <a:ext uri="{FF2B5EF4-FFF2-40B4-BE49-F238E27FC236}">
                <a16:creationId xmlns:a16="http://schemas.microsoft.com/office/drawing/2014/main" id="{AB6DEF7D-7B49-CEBF-3DC0-3C1ADF1E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de-DE"/>
              <a:t>Beispiel für einen Fußzeilentext</a:t>
            </a:r>
          </a:p>
        </p:txBody>
      </p:sp>
      <p:sp>
        <p:nvSpPr>
          <p:cNvPr id="1037" name="Slide Number Placeholder 6">
            <a:extLst>
              <a:ext uri="{FF2B5EF4-FFF2-40B4-BE49-F238E27FC236}">
                <a16:creationId xmlns:a16="http://schemas.microsoft.com/office/drawing/2014/main" id="{4F39B8DC-09A4-5561-FE3D-347A07C2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de-DE" smtClean="0"/>
              <a:pPr rtl="0">
                <a:spcAft>
                  <a:spcPts val="600"/>
                </a:spcAft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B16B0-9C79-CFE2-3F70-EFBF06BD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Netzauflösung vs. Rechendauer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D86044-7414-51A6-36EE-C685C6386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3F294F-60F4-CE05-5448-0D762993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409CA3-09EE-3FAB-731F-15D5682A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C56F23-89A7-190F-AFE4-9D9A2864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95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23" name="Untertitel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/>
            <a:r>
              <a:rPr lang="de-DE"/>
              <a:t>Name des Referenten</a:t>
            </a:r>
          </a:p>
          <a:p>
            <a:pPr rtl="0"/>
            <a:r>
              <a:rPr lang="de-DE"/>
              <a:t>E-Mail-Adresse</a:t>
            </a:r>
          </a:p>
          <a:p>
            <a:pPr rtl="0"/>
            <a:r>
              <a:rPr lang="de-DE"/>
              <a:t>Websiteadresse</a:t>
            </a:r>
          </a:p>
        </p:txBody>
      </p:sp>
      <p:pic>
        <p:nvPicPr>
          <p:cNvPr id="27" name="Bildplatzhalter 26" descr="Datenpunkte Digitaler Hintergr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Bildplatzhalter 32" descr="Datenpunkte Digitaler Hintergr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2500E31-6135-30F7-3530-96F3D6B60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878081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9DD2BB3-CC04-228C-7428-E00898032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1635495"/>
            <a:ext cx="5437187" cy="431925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Simulation von </a:t>
            </a:r>
            <a:r>
              <a:rPr lang="de-DE" dirty="0"/>
              <a:t>Wellen</a:t>
            </a:r>
          </a:p>
          <a:p>
            <a:pPr marL="800100" lvl="1" indent="-342900">
              <a:buFontTx/>
              <a:buChar char="-"/>
            </a:pPr>
            <a:r>
              <a:rPr lang="de-DE" dirty="0"/>
              <a:t>Wasserwellen</a:t>
            </a:r>
          </a:p>
          <a:p>
            <a:pPr marL="800100" lvl="1" indent="-342900">
              <a:buFontTx/>
              <a:buChar char="-"/>
            </a:pPr>
            <a:r>
              <a:rPr lang="de-DE" dirty="0"/>
              <a:t>Luftströme</a:t>
            </a:r>
          </a:p>
          <a:p>
            <a:pPr marL="342900" indent="-342900">
              <a:buFontTx/>
              <a:buChar char="-"/>
            </a:pPr>
            <a:r>
              <a:rPr lang="de-DE" dirty="0"/>
              <a:t>Verschiedene Dimensionen</a:t>
            </a:r>
          </a:p>
          <a:p>
            <a:pPr marL="342900" indent="-342900">
              <a:buFontTx/>
              <a:buChar char="-"/>
            </a:pPr>
            <a:r>
              <a:rPr lang="de-DE" dirty="0"/>
              <a:t>Unterschiedliche Umgebungen</a:t>
            </a:r>
          </a:p>
        </p:txBody>
      </p:sp>
      <p:pic>
        <p:nvPicPr>
          <p:cNvPr id="12" name="Tygron Water Module River Flood Simulation">
            <a:hlinkClick r:id="" action="ppaction://media"/>
            <a:extLst>
              <a:ext uri="{FF2B5EF4-FFF2-40B4-BE49-F238E27FC236}">
                <a16:creationId xmlns:a16="http://schemas.microsoft.com/office/drawing/2014/main" id="{EC81EE93-1C55-9BCE-BC64-098FA4349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6248" y="558927"/>
            <a:ext cx="5084064" cy="2859785"/>
          </a:xfrm>
          <a:prstGeom prst="rect">
            <a:avLst/>
          </a:prstGeom>
          <a:noFill/>
        </p:spPr>
      </p:pic>
      <p:pic>
        <p:nvPicPr>
          <p:cNvPr id="11" name="Rossby Waves (planetary waves)">
            <a:hlinkClick r:id="" action="ppaction://media"/>
            <a:extLst>
              <a:ext uri="{FF2B5EF4-FFF2-40B4-BE49-F238E27FC236}">
                <a16:creationId xmlns:a16="http://schemas.microsoft.com/office/drawing/2014/main" id="{F100E931-36DE-1A8F-1C45-7FF41FC5A0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56248" y="3439287"/>
            <a:ext cx="5084064" cy="2859785"/>
          </a:xfrm>
          <a:prstGeom prst="rect">
            <a:avLst/>
          </a:prstGeom>
          <a:noFill/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E8ECAAA-E39A-4E5F-0CBF-5C4AC9FD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Dienstag, 2. Februar 20XX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16658EC-01C8-2377-06BD-EF7CE05F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Beispiel für einen Fußzeilentext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25C597D-3EC1-80A6-3CCE-10762805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de-DE" smtClean="0"/>
              <a:pPr rtl="0">
                <a:spcAft>
                  <a:spcPts val="600"/>
                </a:spcAft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18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72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96D4B-4A81-FD67-F88F-CF9F951B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Physikalische Gesetze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1C65D-A352-CEC8-8960-A3CE907C6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Impulsbilanz für festes Volumen</a:t>
            </a:r>
          </a:p>
          <a:p>
            <a:pPr marL="342900" indent="-342900">
              <a:buFontTx/>
              <a:buChar char="-"/>
            </a:pPr>
            <a:r>
              <a:rPr lang="de-DE" dirty="0"/>
              <a:t>Eulergleichung der Strömungsmechanik</a:t>
            </a:r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F819F445-983B-D4FF-65F3-3E4691E7DCF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7929" t="1446" r="23321" b="-1446"/>
          <a:stretch/>
        </p:blipFill>
        <p:spPr>
          <a:xfrm>
            <a:off x="8918575" y="596392"/>
            <a:ext cx="2263776" cy="2263776"/>
          </a:xfrm>
          <a:prstGeom prst="ellipse">
            <a:avLst/>
          </a:prstGeom>
        </p:spPr>
      </p:pic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5A4B0E4C-BA67-EDB9-C3C5-AFFA163CFB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8869" r="31131"/>
          <a:stretch/>
        </p:blipFill>
        <p:spPr>
          <a:xfrm>
            <a:off x="9091612" y="3324733"/>
            <a:ext cx="2936876" cy="2936876"/>
          </a:xfrm>
          <a:prstGeom prst="ellipse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88A2F2-654C-49AE-9981-1AE11ED3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9A8E1E-FC55-9514-E6F0-59BAA711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FA4944E-8642-490B-0262-50534BC2B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4</a:t>
            </a:fld>
            <a:endParaRPr lang="de-DE"/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30FA62CA-8A77-4948-EE32-587853A9CC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23" b="23"/>
          <a:stretch>
            <a:fillRect/>
          </a:stretch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139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22E9B-70E5-1F59-30FE-28EC5F5D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0704"/>
            <a:ext cx="3565524" cy="1458128"/>
          </a:xfrm>
        </p:spPr>
        <p:txBody>
          <a:bodyPr/>
          <a:lstStyle/>
          <a:p>
            <a:r>
              <a:rPr lang="de-DE" dirty="0"/>
              <a:t>Flachwassergleichung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B517B-4B40-6BC0-EAE2-634528A1C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28280"/>
            <a:ext cx="3565525" cy="341551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Konstante Dichte</a:t>
            </a:r>
          </a:p>
          <a:p>
            <a:pPr marL="342900" indent="-342900">
              <a:buFontTx/>
              <a:buChar char="-"/>
            </a:pPr>
            <a:r>
              <a:rPr lang="de-DE" dirty="0"/>
              <a:t>Konstante horizontale Geschwindigkeit (unabhängig von Höhe)</a:t>
            </a:r>
          </a:p>
          <a:p>
            <a:pPr marL="342900" indent="-342900">
              <a:buFontTx/>
              <a:buChar char="-"/>
            </a:pPr>
            <a:r>
              <a:rPr lang="de-DE" dirty="0"/>
              <a:t>Keine vertikale Geschwindigkeit</a:t>
            </a:r>
          </a:p>
          <a:p>
            <a:pPr marL="342900" indent="-342900">
              <a:buFontTx/>
              <a:buChar char="-"/>
            </a:pPr>
            <a:r>
              <a:rPr lang="de-DE" dirty="0"/>
              <a:t>Festes Gebiet, keine Geschwindigkeit am Boden</a:t>
            </a:r>
          </a:p>
          <a:p>
            <a:pPr marL="342900" indent="-342900">
              <a:buFontTx/>
              <a:buChar char="-"/>
            </a:pPr>
            <a:r>
              <a:rPr lang="de-DE" dirty="0"/>
              <a:t>Durchschnittliche Höhe größer als die Länge des Gebiets</a:t>
            </a:r>
          </a:p>
          <a:p>
            <a:pPr marL="342900" indent="-342900">
              <a:buFontTx/>
              <a:buChar char="-"/>
            </a:pPr>
            <a:endParaRPr lang="de-DE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883A04E6-034F-CDD6-2954-6AC124F948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462" t="-107" r="25756" b="107"/>
          <a:stretch/>
        </p:blipFill>
        <p:spPr>
          <a:xfrm>
            <a:off x="5208928" y="1596771"/>
            <a:ext cx="3448558" cy="3448558"/>
          </a:xfrm>
          <a:prstGeom prst="ellipse">
            <a:avLst/>
          </a:prstGeom>
        </p:spPr>
      </p:pic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476ECF1E-3863-8499-FEB3-9A53A3CADF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>
            <a:fillRect/>
          </a:stretch>
        </p:blipFill>
        <p:spPr>
          <a:prstGeom prst="ellipse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C23535D-F28C-1D66-1D46-13035F77B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446194-9383-3122-3152-9159D9FF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485565-BBE8-AD8B-6091-80978F02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5</a:t>
            </a:fld>
            <a:endParaRPr lang="de-DE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DA9706-463B-2AC0-9E78-8078EF1632F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r="33080"/>
          <a:stretch/>
        </p:blipFill>
        <p:spPr bwMode="auto"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26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9846E12-CA9B-4C40-476E-6C394535A3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862" y="1748262"/>
                <a:ext cx="3565525" cy="93074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de-DE" i="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i="0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de-DE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num>
                        <m:den>
                          <m:r>
                            <a:rPr lang="de-DE" i="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i="0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de-DE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num>
                        <m:den>
                          <m:r>
                            <a:rPr lang="de-DE" i="0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de-DE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dirty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de-DE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9846E12-CA9B-4C40-476E-6C394535A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862" y="1748262"/>
                <a:ext cx="3565525" cy="93074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E38D6D69-747D-D999-1C3E-7D69ED77AA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prstGeom prst="ellipse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E58CC8-6B13-7431-DF7A-C00BBFBB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F2B7B5-6F8C-925D-C390-9F732BB4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AF4C80F-B737-0194-E82A-F8F88B3C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6</a:t>
            </a:fld>
            <a:endParaRPr lang="de-DE"/>
          </a:p>
        </p:txBody>
      </p:sp>
      <p:pic>
        <p:nvPicPr>
          <p:cNvPr id="3074" name="Picture 2" descr="Welle – Wikipedia">
            <a:extLst>
              <a:ext uri="{FF2B5EF4-FFF2-40B4-BE49-F238E27FC236}">
                <a16:creationId xmlns:a16="http://schemas.microsoft.com/office/drawing/2014/main" id="{9A84E388-EDAD-99C4-29F2-A82EE4AC5521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r="24682"/>
          <a:stretch/>
        </p:blipFill>
        <p:spPr bwMode="auto"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193C35E-3314-AA18-006C-F37BACECCC5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t="-107" r="33117" b="107"/>
          <a:stretch/>
        </p:blipFill>
        <p:spPr bwMode="auto"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65473B3A-6C99-4C46-05AA-B361CAC71B43}"/>
              </a:ext>
            </a:extLst>
          </p:cNvPr>
          <p:cNvSpPr txBox="1">
            <a:spLocks/>
          </p:cNvSpPr>
          <p:nvPr/>
        </p:nvSpPr>
        <p:spPr>
          <a:xfrm>
            <a:off x="550863" y="30704"/>
            <a:ext cx="3565524" cy="14581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Flachwassergleichung</a:t>
            </a:r>
            <a:endParaRPr lang="de-DE" dirty="0"/>
          </a:p>
        </p:txBody>
      </p:sp>
      <p:sp>
        <p:nvSpPr>
          <p:cNvPr id="15" name="Pfeil: Fünfeck 14">
            <a:extLst>
              <a:ext uri="{FF2B5EF4-FFF2-40B4-BE49-F238E27FC236}">
                <a16:creationId xmlns:a16="http://schemas.microsoft.com/office/drawing/2014/main" id="{9111B9D3-A147-2653-8508-9B6C1B1A7E9F}"/>
              </a:ext>
            </a:extLst>
          </p:cNvPr>
          <p:cNvSpPr/>
          <p:nvPr/>
        </p:nvSpPr>
        <p:spPr>
          <a:xfrm>
            <a:off x="163510" y="2770542"/>
            <a:ext cx="3565524" cy="933696"/>
          </a:xfrm>
          <a:prstGeom prst="homePlat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Lösungsfunktion U:</a:t>
            </a:r>
          </a:p>
          <a:p>
            <a:pPr algn="ctr"/>
            <a:r>
              <a:rPr lang="de-DE" dirty="0"/>
              <a:t>Zeitlicher und räumlicher Verlauf Höhe und Geschwindigkeit</a:t>
            </a:r>
          </a:p>
        </p:txBody>
      </p:sp>
      <p:sp>
        <p:nvSpPr>
          <p:cNvPr id="16" name="Pfeil: Fünfeck 15">
            <a:extLst>
              <a:ext uri="{FF2B5EF4-FFF2-40B4-BE49-F238E27FC236}">
                <a16:creationId xmlns:a16="http://schemas.microsoft.com/office/drawing/2014/main" id="{89ECB4B9-68F8-B1F6-DB12-A3B6F0161CD1}"/>
              </a:ext>
            </a:extLst>
          </p:cNvPr>
          <p:cNvSpPr/>
          <p:nvPr/>
        </p:nvSpPr>
        <p:spPr>
          <a:xfrm>
            <a:off x="163510" y="3859475"/>
            <a:ext cx="3565524" cy="933696"/>
          </a:xfrm>
          <a:prstGeom prst="homePlat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Flussfunktion F und G: physikalische Übertragung</a:t>
            </a:r>
          </a:p>
        </p:txBody>
      </p:sp>
      <p:sp>
        <p:nvSpPr>
          <p:cNvPr id="17" name="Pfeil: Fünfeck 16">
            <a:extLst>
              <a:ext uri="{FF2B5EF4-FFF2-40B4-BE49-F238E27FC236}">
                <a16:creationId xmlns:a16="http://schemas.microsoft.com/office/drawing/2014/main" id="{DA540CC7-667B-169C-0BE6-589E48113C10}"/>
              </a:ext>
            </a:extLst>
          </p:cNvPr>
          <p:cNvSpPr/>
          <p:nvPr/>
        </p:nvSpPr>
        <p:spPr>
          <a:xfrm>
            <a:off x="163510" y="4948408"/>
            <a:ext cx="3565524" cy="933696"/>
          </a:xfrm>
          <a:prstGeom prst="homePlat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Quellfunktion S: </a:t>
            </a:r>
          </a:p>
          <a:p>
            <a:pPr algn="ctr"/>
            <a:r>
              <a:rPr lang="de-DE" dirty="0"/>
              <a:t>Erzeugung von zeit und wegunabhängigen Größen</a:t>
            </a:r>
          </a:p>
        </p:txBody>
      </p:sp>
    </p:spTree>
    <p:extLst>
      <p:ext uri="{BB962C8B-B14F-4D97-AF65-F5344CB8AC3E}">
        <p14:creationId xmlns:p14="http://schemas.microsoft.com/office/powerpoint/2010/main" val="288460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1B437-0583-D147-E6AA-F10C227C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Finite Volumen Diskretisieren</a:t>
            </a:r>
          </a:p>
        </p:txBody>
      </p:sp>
      <p:pic>
        <p:nvPicPr>
          <p:cNvPr id="9" name="All about Minecraft Water Mechanics, Waterlogged, Source Block, Tutorial">
            <a:hlinkClick r:id="" action="ppaction://media"/>
            <a:extLst>
              <a:ext uri="{FF2B5EF4-FFF2-40B4-BE49-F238E27FC236}">
                <a16:creationId xmlns:a16="http://schemas.microsoft.com/office/drawing/2014/main" id="{98534CA8-9DA0-A3C6-A4E5-7061AF0038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9492" end="102690.52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5775" y="1855559"/>
            <a:ext cx="7345362" cy="4131765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DF58D2-035F-C733-D282-7266D4FCE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wrap="square">
            <a:normAutofit/>
          </a:bodyPr>
          <a:lstStyle/>
          <a:p>
            <a:pPr marL="342900" indent="-342900">
              <a:buFontTx/>
              <a:buChar char="-"/>
            </a:pPr>
            <a:r>
              <a:rPr lang="de-DE" dirty="0"/>
              <a:t>Unterteilung des Gebiets in </a:t>
            </a:r>
            <a:r>
              <a:rPr lang="de-DE" dirty="0" err="1"/>
              <a:t>Voxel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Bilanz der Erhaltungsgrößen an Zellgrenzen</a:t>
            </a:r>
          </a:p>
          <a:p>
            <a:pPr marL="342900" indent="-342900">
              <a:buFontTx/>
              <a:buChar char="-"/>
            </a:pPr>
            <a:r>
              <a:rPr lang="de-DE" dirty="0"/>
              <a:t>Errechnung des Flusses zwischen den </a:t>
            </a:r>
            <a:r>
              <a:rPr lang="de-DE" dirty="0" err="1"/>
              <a:t>Voxeln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CF979C-AD72-0930-7CB7-B7FD8DD6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7FE59-9016-5742-0D63-DD3028F8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C3C60A-89FB-A8A3-3C2A-2CB22625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de-DE" smtClean="0"/>
              <a:pPr rtl="0">
                <a:spcAft>
                  <a:spcPts val="600"/>
                </a:spcAft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6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lussdiagramm: Prozess 63">
            <a:extLst>
              <a:ext uri="{FF2B5EF4-FFF2-40B4-BE49-F238E27FC236}">
                <a16:creationId xmlns:a16="http://schemas.microsoft.com/office/drawing/2014/main" id="{50F14DAC-EEA9-DA59-B6AF-1C56CE254592}"/>
              </a:ext>
            </a:extLst>
          </p:cNvPr>
          <p:cNvSpPr/>
          <p:nvPr/>
        </p:nvSpPr>
        <p:spPr>
          <a:xfrm>
            <a:off x="8428856" y="4211091"/>
            <a:ext cx="1078523" cy="715108"/>
          </a:xfrm>
          <a:prstGeom prst="flowChart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3" name="Flussdiagramm: Prozess 62">
            <a:extLst>
              <a:ext uri="{FF2B5EF4-FFF2-40B4-BE49-F238E27FC236}">
                <a16:creationId xmlns:a16="http://schemas.microsoft.com/office/drawing/2014/main" id="{36FE86DF-8865-219E-380E-7A3EAD4B56ED}"/>
              </a:ext>
            </a:extLst>
          </p:cNvPr>
          <p:cNvSpPr/>
          <p:nvPr/>
        </p:nvSpPr>
        <p:spPr>
          <a:xfrm>
            <a:off x="893055" y="4211091"/>
            <a:ext cx="1078523" cy="715108"/>
          </a:xfrm>
          <a:prstGeom prst="flowChartProcess">
            <a:avLst/>
          </a:prstGeom>
          <a:solidFill>
            <a:srgbClr val="8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Flussdiagramm: Prozess 60">
            <a:extLst>
              <a:ext uri="{FF2B5EF4-FFF2-40B4-BE49-F238E27FC236}">
                <a16:creationId xmlns:a16="http://schemas.microsoft.com/office/drawing/2014/main" id="{23D496AC-94E1-8E7D-9205-6F39564040AE}"/>
              </a:ext>
            </a:extLst>
          </p:cNvPr>
          <p:cNvSpPr/>
          <p:nvPr/>
        </p:nvSpPr>
        <p:spPr>
          <a:xfrm>
            <a:off x="899989" y="5387865"/>
            <a:ext cx="1078523" cy="715108"/>
          </a:xfrm>
          <a:prstGeom prst="flowChartProces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Flussdiagramm: Prozess 61">
            <a:extLst>
              <a:ext uri="{FF2B5EF4-FFF2-40B4-BE49-F238E27FC236}">
                <a16:creationId xmlns:a16="http://schemas.microsoft.com/office/drawing/2014/main" id="{8D592D14-2F2B-7D5F-9252-6EC07BA8DD90}"/>
              </a:ext>
            </a:extLst>
          </p:cNvPr>
          <p:cNvSpPr/>
          <p:nvPr/>
        </p:nvSpPr>
        <p:spPr>
          <a:xfrm>
            <a:off x="8415965" y="5389155"/>
            <a:ext cx="1078523" cy="715108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0417A1-4444-B6A5-A996-D5BCDD66B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2132605"/>
            <a:ext cx="11145836" cy="3960219"/>
          </a:xfrm>
        </p:spPr>
        <p:txBody>
          <a:bodyPr/>
          <a:lstStyle/>
          <a:p>
            <a:r>
              <a:rPr lang="de-DE" dirty="0"/>
              <a:t>Verhalten des Flusses am Rand und bei Hindernissen</a:t>
            </a:r>
          </a:p>
          <a:p>
            <a:r>
              <a:rPr lang="de-DE" dirty="0"/>
              <a:t>Reflektierend (umdrehen der Geschwindigkeit)</a:t>
            </a:r>
          </a:p>
          <a:p>
            <a:endParaRPr lang="de-DE" dirty="0"/>
          </a:p>
          <a:p>
            <a:r>
              <a:rPr lang="de-DE" dirty="0"/>
              <a:t>Absorbierend (gleichbleibende Geschwindigkeit)</a:t>
            </a:r>
          </a:p>
          <a:p>
            <a:endParaRPr lang="de-DE" dirty="0"/>
          </a:p>
          <a:p>
            <a:r>
              <a:rPr lang="de-DE" dirty="0"/>
              <a:t>periodisch</a:t>
            </a:r>
          </a:p>
        </p:txBody>
      </p:sp>
      <p:sp>
        <p:nvSpPr>
          <p:cNvPr id="18" name="Flussdiagramm: Prozess 17">
            <a:extLst>
              <a:ext uri="{FF2B5EF4-FFF2-40B4-BE49-F238E27FC236}">
                <a16:creationId xmlns:a16="http://schemas.microsoft.com/office/drawing/2014/main" id="{AE159D96-77D0-3F23-BC7D-E10463FF6C18}"/>
              </a:ext>
            </a:extLst>
          </p:cNvPr>
          <p:cNvSpPr/>
          <p:nvPr/>
        </p:nvSpPr>
        <p:spPr>
          <a:xfrm>
            <a:off x="8433844" y="3071446"/>
            <a:ext cx="1078523" cy="715108"/>
          </a:xfrm>
          <a:prstGeom prst="flowChartProces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Prozess 14">
            <a:extLst>
              <a:ext uri="{FF2B5EF4-FFF2-40B4-BE49-F238E27FC236}">
                <a16:creationId xmlns:a16="http://schemas.microsoft.com/office/drawing/2014/main" id="{3DA65FD1-F240-D89E-CFAA-ED7F9E947779}"/>
              </a:ext>
            </a:extLst>
          </p:cNvPr>
          <p:cNvSpPr/>
          <p:nvPr/>
        </p:nvSpPr>
        <p:spPr>
          <a:xfrm>
            <a:off x="875454" y="3081595"/>
            <a:ext cx="1078523" cy="715108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9A06F5-F504-B30D-07D6-30A44B77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Randbedingungen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34CEFF-7B3D-EDE6-1AB6-88D6FE70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2AB59-38D6-C2A3-17F7-AD077B3D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AB8D3-A6F0-F082-D631-B980C860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8</a:t>
            </a:fld>
            <a:endParaRPr lang="de-DE"/>
          </a:p>
        </p:txBody>
      </p:sp>
      <p:sp>
        <p:nvSpPr>
          <p:cNvPr id="8" name="Flussdiagramm: Prozess 7">
            <a:extLst>
              <a:ext uri="{FF2B5EF4-FFF2-40B4-BE49-F238E27FC236}">
                <a16:creationId xmlns:a16="http://schemas.microsoft.com/office/drawing/2014/main" id="{79FDFF75-3E40-DBD7-69DD-703A36523126}"/>
              </a:ext>
            </a:extLst>
          </p:cNvPr>
          <p:cNvSpPr/>
          <p:nvPr/>
        </p:nvSpPr>
        <p:spPr>
          <a:xfrm>
            <a:off x="1963401" y="3081595"/>
            <a:ext cx="1078523" cy="715108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E89AAEE7-C7C6-093C-0EF4-18DBE4F46A3C}"/>
              </a:ext>
            </a:extLst>
          </p:cNvPr>
          <p:cNvSpPr/>
          <p:nvPr/>
        </p:nvSpPr>
        <p:spPr>
          <a:xfrm>
            <a:off x="3033747" y="3081595"/>
            <a:ext cx="1078523" cy="715108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Prozess 9">
            <a:extLst>
              <a:ext uri="{FF2B5EF4-FFF2-40B4-BE49-F238E27FC236}">
                <a16:creationId xmlns:a16="http://schemas.microsoft.com/office/drawing/2014/main" id="{F30971A1-DD2C-9BEC-BEB0-BB9363B12C48}"/>
              </a:ext>
            </a:extLst>
          </p:cNvPr>
          <p:cNvSpPr/>
          <p:nvPr/>
        </p:nvSpPr>
        <p:spPr>
          <a:xfrm>
            <a:off x="4112270" y="3081595"/>
            <a:ext cx="1078523" cy="715108"/>
          </a:xfrm>
          <a:prstGeom prst="flowChartProces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Prozess 10">
            <a:extLst>
              <a:ext uri="{FF2B5EF4-FFF2-40B4-BE49-F238E27FC236}">
                <a16:creationId xmlns:a16="http://schemas.microsoft.com/office/drawing/2014/main" id="{0174113F-2FC2-E620-629D-919ADE3C530B}"/>
              </a:ext>
            </a:extLst>
          </p:cNvPr>
          <p:cNvSpPr/>
          <p:nvPr/>
        </p:nvSpPr>
        <p:spPr>
          <a:xfrm>
            <a:off x="5193287" y="3081595"/>
            <a:ext cx="1078523" cy="715108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Prozess 11">
            <a:extLst>
              <a:ext uri="{FF2B5EF4-FFF2-40B4-BE49-F238E27FC236}">
                <a16:creationId xmlns:a16="http://schemas.microsoft.com/office/drawing/2014/main" id="{95913FFD-3324-02AC-F719-5A87C7ABD109}"/>
              </a:ext>
            </a:extLst>
          </p:cNvPr>
          <p:cNvSpPr/>
          <p:nvPr/>
        </p:nvSpPr>
        <p:spPr>
          <a:xfrm>
            <a:off x="6271810" y="3081595"/>
            <a:ext cx="1078523" cy="715108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Prozess 12">
            <a:extLst>
              <a:ext uri="{FF2B5EF4-FFF2-40B4-BE49-F238E27FC236}">
                <a16:creationId xmlns:a16="http://schemas.microsoft.com/office/drawing/2014/main" id="{27A7E6A0-29A2-F9F6-C1CE-F6283F39D8BC}"/>
              </a:ext>
            </a:extLst>
          </p:cNvPr>
          <p:cNvSpPr/>
          <p:nvPr/>
        </p:nvSpPr>
        <p:spPr>
          <a:xfrm>
            <a:off x="7352827" y="3081595"/>
            <a:ext cx="1078523" cy="715108"/>
          </a:xfrm>
          <a:prstGeom prst="flowChartProces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Flussdiagramm: Prozess 13">
            <a:extLst>
              <a:ext uri="{FF2B5EF4-FFF2-40B4-BE49-F238E27FC236}">
                <a16:creationId xmlns:a16="http://schemas.microsoft.com/office/drawing/2014/main" id="{A535B550-20B8-CB43-5F1E-F6E042494D7D}"/>
              </a:ext>
            </a:extLst>
          </p:cNvPr>
          <p:cNvSpPr/>
          <p:nvPr/>
        </p:nvSpPr>
        <p:spPr>
          <a:xfrm>
            <a:off x="8428856" y="3071446"/>
            <a:ext cx="1078523" cy="715108"/>
          </a:xfrm>
          <a:prstGeom prst="flowChartProcess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Prozess 6">
            <a:extLst>
              <a:ext uri="{FF2B5EF4-FFF2-40B4-BE49-F238E27FC236}">
                <a16:creationId xmlns:a16="http://schemas.microsoft.com/office/drawing/2014/main" id="{89CC0C4E-41F2-7513-8982-780CD009CA2E}"/>
              </a:ext>
            </a:extLst>
          </p:cNvPr>
          <p:cNvSpPr/>
          <p:nvPr/>
        </p:nvSpPr>
        <p:spPr>
          <a:xfrm>
            <a:off x="881289" y="3081595"/>
            <a:ext cx="1078523" cy="715108"/>
          </a:xfrm>
          <a:prstGeom prst="flowChartProcess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Flussdiagramm: Prozess 44">
            <a:extLst>
              <a:ext uri="{FF2B5EF4-FFF2-40B4-BE49-F238E27FC236}">
                <a16:creationId xmlns:a16="http://schemas.microsoft.com/office/drawing/2014/main" id="{91CD756A-D9B6-3172-F176-AB0A37134A5D}"/>
              </a:ext>
            </a:extLst>
          </p:cNvPr>
          <p:cNvSpPr/>
          <p:nvPr/>
        </p:nvSpPr>
        <p:spPr>
          <a:xfrm>
            <a:off x="1963401" y="4200942"/>
            <a:ext cx="1078523" cy="715108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lussdiagramm: Prozess 45">
            <a:extLst>
              <a:ext uri="{FF2B5EF4-FFF2-40B4-BE49-F238E27FC236}">
                <a16:creationId xmlns:a16="http://schemas.microsoft.com/office/drawing/2014/main" id="{341FC685-BAC3-569D-AC73-9F75689C34F9}"/>
              </a:ext>
            </a:extLst>
          </p:cNvPr>
          <p:cNvSpPr/>
          <p:nvPr/>
        </p:nvSpPr>
        <p:spPr>
          <a:xfrm>
            <a:off x="3033747" y="4200942"/>
            <a:ext cx="1078523" cy="715108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Flussdiagramm: Prozess 46">
            <a:extLst>
              <a:ext uri="{FF2B5EF4-FFF2-40B4-BE49-F238E27FC236}">
                <a16:creationId xmlns:a16="http://schemas.microsoft.com/office/drawing/2014/main" id="{A6E26C7A-E536-8D2C-E1B5-936F7D8471E2}"/>
              </a:ext>
            </a:extLst>
          </p:cNvPr>
          <p:cNvSpPr/>
          <p:nvPr/>
        </p:nvSpPr>
        <p:spPr>
          <a:xfrm>
            <a:off x="4112270" y="4200942"/>
            <a:ext cx="1078523" cy="715108"/>
          </a:xfrm>
          <a:prstGeom prst="flowChartProces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lussdiagramm: Prozess 47">
            <a:extLst>
              <a:ext uri="{FF2B5EF4-FFF2-40B4-BE49-F238E27FC236}">
                <a16:creationId xmlns:a16="http://schemas.microsoft.com/office/drawing/2014/main" id="{DDD7C23E-9615-6A43-262B-EA130E34F54B}"/>
              </a:ext>
            </a:extLst>
          </p:cNvPr>
          <p:cNvSpPr/>
          <p:nvPr/>
        </p:nvSpPr>
        <p:spPr>
          <a:xfrm>
            <a:off x="5193287" y="4200942"/>
            <a:ext cx="1078523" cy="715108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Flussdiagramm: Prozess 48">
            <a:extLst>
              <a:ext uri="{FF2B5EF4-FFF2-40B4-BE49-F238E27FC236}">
                <a16:creationId xmlns:a16="http://schemas.microsoft.com/office/drawing/2014/main" id="{F649A33E-3DCC-802D-3293-447DD6F1735D}"/>
              </a:ext>
            </a:extLst>
          </p:cNvPr>
          <p:cNvSpPr/>
          <p:nvPr/>
        </p:nvSpPr>
        <p:spPr>
          <a:xfrm>
            <a:off x="6271810" y="4200942"/>
            <a:ext cx="1078523" cy="715108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lussdiagramm: Prozess 49">
            <a:extLst>
              <a:ext uri="{FF2B5EF4-FFF2-40B4-BE49-F238E27FC236}">
                <a16:creationId xmlns:a16="http://schemas.microsoft.com/office/drawing/2014/main" id="{91E5EB32-ED02-8A7C-FF8A-BA90F693D29C}"/>
              </a:ext>
            </a:extLst>
          </p:cNvPr>
          <p:cNvSpPr/>
          <p:nvPr/>
        </p:nvSpPr>
        <p:spPr>
          <a:xfrm>
            <a:off x="7352827" y="4200942"/>
            <a:ext cx="1078523" cy="715108"/>
          </a:xfrm>
          <a:prstGeom prst="flowChartProces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Flussdiagramm: Prozess 50">
            <a:extLst>
              <a:ext uri="{FF2B5EF4-FFF2-40B4-BE49-F238E27FC236}">
                <a16:creationId xmlns:a16="http://schemas.microsoft.com/office/drawing/2014/main" id="{41A41078-DD94-5443-7EA3-4F5E1D1E2634}"/>
              </a:ext>
            </a:extLst>
          </p:cNvPr>
          <p:cNvSpPr/>
          <p:nvPr/>
        </p:nvSpPr>
        <p:spPr>
          <a:xfrm>
            <a:off x="8433844" y="4199652"/>
            <a:ext cx="1078523" cy="715108"/>
          </a:xfrm>
          <a:prstGeom prst="flowChartProcess">
            <a:avLst/>
          </a:prstGeom>
          <a:solidFill>
            <a:srgbClr val="7030A0">
              <a:alpha val="0"/>
            </a:srgbClr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Flussdiagramm: Prozess 51">
            <a:extLst>
              <a:ext uri="{FF2B5EF4-FFF2-40B4-BE49-F238E27FC236}">
                <a16:creationId xmlns:a16="http://schemas.microsoft.com/office/drawing/2014/main" id="{D417CD23-C1FF-9C38-1E97-313BE133C565}"/>
              </a:ext>
            </a:extLst>
          </p:cNvPr>
          <p:cNvSpPr/>
          <p:nvPr/>
        </p:nvSpPr>
        <p:spPr>
          <a:xfrm>
            <a:off x="893054" y="4206017"/>
            <a:ext cx="1078523" cy="715108"/>
          </a:xfrm>
          <a:prstGeom prst="flowChartProcess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3" name="Flussdiagramm: Prozess 52">
            <a:extLst>
              <a:ext uri="{FF2B5EF4-FFF2-40B4-BE49-F238E27FC236}">
                <a16:creationId xmlns:a16="http://schemas.microsoft.com/office/drawing/2014/main" id="{08B6BAAC-3B8E-42DB-2351-EC1C6C67092E}"/>
              </a:ext>
            </a:extLst>
          </p:cNvPr>
          <p:cNvSpPr/>
          <p:nvPr/>
        </p:nvSpPr>
        <p:spPr>
          <a:xfrm>
            <a:off x="1963401" y="5387865"/>
            <a:ext cx="1078523" cy="715108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Flussdiagramm: Prozess 53">
            <a:extLst>
              <a:ext uri="{FF2B5EF4-FFF2-40B4-BE49-F238E27FC236}">
                <a16:creationId xmlns:a16="http://schemas.microsoft.com/office/drawing/2014/main" id="{405B2575-6CB9-11DF-6897-0DCB09F5A370}"/>
              </a:ext>
            </a:extLst>
          </p:cNvPr>
          <p:cNvSpPr/>
          <p:nvPr/>
        </p:nvSpPr>
        <p:spPr>
          <a:xfrm>
            <a:off x="3033747" y="5387865"/>
            <a:ext cx="1078523" cy="715108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lussdiagramm: Prozess 54">
            <a:extLst>
              <a:ext uri="{FF2B5EF4-FFF2-40B4-BE49-F238E27FC236}">
                <a16:creationId xmlns:a16="http://schemas.microsoft.com/office/drawing/2014/main" id="{827ED336-B83D-A409-A7D5-EE5A67C8862E}"/>
              </a:ext>
            </a:extLst>
          </p:cNvPr>
          <p:cNvSpPr/>
          <p:nvPr/>
        </p:nvSpPr>
        <p:spPr>
          <a:xfrm>
            <a:off x="4112270" y="5387865"/>
            <a:ext cx="1078523" cy="715108"/>
          </a:xfrm>
          <a:prstGeom prst="flowChartProces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Flussdiagramm: Prozess 55">
            <a:extLst>
              <a:ext uri="{FF2B5EF4-FFF2-40B4-BE49-F238E27FC236}">
                <a16:creationId xmlns:a16="http://schemas.microsoft.com/office/drawing/2014/main" id="{8A5F95EE-A142-3BE4-9321-0AEA70FB720B}"/>
              </a:ext>
            </a:extLst>
          </p:cNvPr>
          <p:cNvSpPr/>
          <p:nvPr/>
        </p:nvSpPr>
        <p:spPr>
          <a:xfrm>
            <a:off x="5193287" y="5387865"/>
            <a:ext cx="1078523" cy="715108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lussdiagramm: Prozess 56">
            <a:extLst>
              <a:ext uri="{FF2B5EF4-FFF2-40B4-BE49-F238E27FC236}">
                <a16:creationId xmlns:a16="http://schemas.microsoft.com/office/drawing/2014/main" id="{EFF1141D-8C1B-89EF-1A1B-E053C87910F7}"/>
              </a:ext>
            </a:extLst>
          </p:cNvPr>
          <p:cNvSpPr/>
          <p:nvPr/>
        </p:nvSpPr>
        <p:spPr>
          <a:xfrm>
            <a:off x="6271810" y="5387865"/>
            <a:ext cx="1078523" cy="715108"/>
          </a:xfrm>
          <a:prstGeom prst="flowChartProces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Flussdiagramm: Prozess 57">
            <a:extLst>
              <a:ext uri="{FF2B5EF4-FFF2-40B4-BE49-F238E27FC236}">
                <a16:creationId xmlns:a16="http://schemas.microsoft.com/office/drawing/2014/main" id="{15449468-12D3-93EE-DC4F-CCCA7E4E8CF0}"/>
              </a:ext>
            </a:extLst>
          </p:cNvPr>
          <p:cNvSpPr/>
          <p:nvPr/>
        </p:nvSpPr>
        <p:spPr>
          <a:xfrm>
            <a:off x="7352827" y="5387865"/>
            <a:ext cx="1078523" cy="715108"/>
          </a:xfrm>
          <a:prstGeom prst="flowChartProcess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Flussdiagramm: Prozess 58">
            <a:extLst>
              <a:ext uri="{FF2B5EF4-FFF2-40B4-BE49-F238E27FC236}">
                <a16:creationId xmlns:a16="http://schemas.microsoft.com/office/drawing/2014/main" id="{CD8B868D-1B29-4604-3D1E-E2BFED5D8A2A}"/>
              </a:ext>
            </a:extLst>
          </p:cNvPr>
          <p:cNvSpPr/>
          <p:nvPr/>
        </p:nvSpPr>
        <p:spPr>
          <a:xfrm>
            <a:off x="8428856" y="5377716"/>
            <a:ext cx="1078523" cy="715108"/>
          </a:xfrm>
          <a:prstGeom prst="flowChartProcess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lussdiagramm: Prozess 59">
            <a:extLst>
              <a:ext uri="{FF2B5EF4-FFF2-40B4-BE49-F238E27FC236}">
                <a16:creationId xmlns:a16="http://schemas.microsoft.com/office/drawing/2014/main" id="{C2FBB01A-1F6F-5A5B-B5CF-5C54387DD50A}"/>
              </a:ext>
            </a:extLst>
          </p:cNvPr>
          <p:cNvSpPr/>
          <p:nvPr/>
        </p:nvSpPr>
        <p:spPr>
          <a:xfrm>
            <a:off x="881289" y="5387865"/>
            <a:ext cx="1078523" cy="715108"/>
          </a:xfrm>
          <a:prstGeom prst="flowChartProcess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629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 animBg="1"/>
      <p:bldP spid="61" grpId="0" animBg="1"/>
      <p:bldP spid="62" grpId="0" animBg="1"/>
      <p:bldP spid="18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70F3E1-DC23-A15F-D1F9-B1FEB731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CFL Bedingung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D1774C-91EC-7BB6-4D4B-6549162A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Verfahren gilt als stabil, wenn kleine Störung, kleine Abweichungen im Ergebnis zur Folge hat</a:t>
            </a:r>
          </a:p>
          <a:p>
            <a:r>
              <a:rPr lang="de-DE" dirty="0"/>
              <a:t>Zeitschritt</a:t>
            </a:r>
          </a:p>
          <a:p>
            <a:pPr lvl="1"/>
            <a:r>
              <a:rPr lang="de-DE" dirty="0"/>
              <a:t>Klein genug, dass kein Intervall übersprungen wird</a:t>
            </a:r>
          </a:p>
          <a:p>
            <a:pPr lvl="1"/>
            <a:r>
              <a:rPr lang="de-DE" dirty="0"/>
              <a:t>Groß genug, dass möglichst viele Informationen übertragen werden können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1994EF-6B00-0FB0-38CD-07B102BE7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E77884-776B-6BF2-A04B-4ED6C880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75FE3A-27CE-1BEB-04C1-73859612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1693E1-6155-9287-5B9C-8050A5B5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3910102"/>
            <a:ext cx="7802064" cy="1629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8BB214C-28F9-27BA-9C70-EF033022C19F}"/>
                  </a:ext>
                </a:extLst>
              </p:cNvPr>
              <p:cNvSpPr txBox="1"/>
              <p:nvPr/>
            </p:nvSpPr>
            <p:spPr>
              <a:xfrm>
                <a:off x="7953375" y="2849383"/>
                <a:ext cx="18859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× ∆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mit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𝐶𝐹𝐿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≤1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B8BB214C-28F9-27BA-9C70-EF033022C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5" y="2849383"/>
                <a:ext cx="1885950" cy="646331"/>
              </a:xfrm>
              <a:prstGeom prst="rect">
                <a:avLst/>
              </a:prstGeom>
              <a:blipFill>
                <a:blip r:embed="rId4"/>
                <a:stretch>
                  <a:fillRect l="-2913" b="-14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A4F92CD3-ABCB-A724-1114-0882DDD0F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1254"/>
              </p:ext>
            </p:extLst>
          </p:nvPr>
        </p:nvGraphicFramePr>
        <p:xfrm>
          <a:off x="550863" y="5768072"/>
          <a:ext cx="7802064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0688">
                  <a:extLst>
                    <a:ext uri="{9D8B030D-6E8A-4147-A177-3AD203B41FA5}">
                      <a16:colId xmlns:a16="http://schemas.microsoft.com/office/drawing/2014/main" val="2207374010"/>
                    </a:ext>
                  </a:extLst>
                </a:gridCol>
                <a:gridCol w="2600688">
                  <a:extLst>
                    <a:ext uri="{9D8B030D-6E8A-4147-A177-3AD203B41FA5}">
                      <a16:colId xmlns:a16="http://schemas.microsoft.com/office/drawing/2014/main" val="567598809"/>
                    </a:ext>
                  </a:extLst>
                </a:gridCol>
                <a:gridCol w="2600688">
                  <a:extLst>
                    <a:ext uri="{9D8B030D-6E8A-4147-A177-3AD203B41FA5}">
                      <a16:colId xmlns:a16="http://schemas.microsoft.com/office/drawing/2014/main" val="4027517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- zu wenig Infos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optimal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Überspringen von Intervall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337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27324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561.tgt.Office_50301107_TF33713516_Win32_OJ112196127.potx" id="{B5372FF1-B907-42A7-9A11-64ED0FBCC495}" vid="{8C394319-A16E-42DF-941E-B6F1ED5F9C0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{4D013C56-FAFF-4EFE-8DB7-AC297CF022DB}tf33713516_win32</Template>
  <TotalTime>0</TotalTime>
  <Words>817</Words>
  <Application>Microsoft Office PowerPoint</Application>
  <PresentationFormat>Breitbild</PresentationFormat>
  <Paragraphs>199</Paragraphs>
  <Slides>21</Slides>
  <Notes>16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Gill Sans MT</vt:lpstr>
      <vt:lpstr>Walbaum Display</vt:lpstr>
      <vt:lpstr>3DFloatVTI</vt:lpstr>
      <vt:lpstr>Aufhänger…</vt:lpstr>
      <vt:lpstr>Flachwasserwellen Simulation</vt:lpstr>
      <vt:lpstr>Motivation</vt:lpstr>
      <vt:lpstr>Physikalische Gesetze</vt:lpstr>
      <vt:lpstr>Flachwassergleichung</vt:lpstr>
      <vt:lpstr>PowerPoint-Präsentation</vt:lpstr>
      <vt:lpstr>Finite Volumen Diskretisieren</vt:lpstr>
      <vt:lpstr>Randbedingungen</vt:lpstr>
      <vt:lpstr>CFL Bedingung</vt:lpstr>
      <vt:lpstr>Simulation 1D Welle</vt:lpstr>
      <vt:lpstr>Simulation einer 1D Welle</vt:lpstr>
      <vt:lpstr>Vergleich der Netzauflösungen</vt:lpstr>
      <vt:lpstr>Verschiedene Numerische Verfahren</vt:lpstr>
      <vt:lpstr>Simulation 2D Wind und Wellen</vt:lpstr>
      <vt:lpstr>Rossby-Wellen</vt:lpstr>
      <vt:lpstr>Bickley-Jets</vt:lpstr>
      <vt:lpstr>Unterschiedlicher Breitengrad</vt:lpstr>
      <vt:lpstr>2D Flussapproximation verschiedene Verfahren</vt:lpstr>
      <vt:lpstr>Randbedingungen</vt:lpstr>
      <vt:lpstr>Netzauflösung vs. Rechendauer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Flachwasserwellen Simulation</dc:title>
  <dc:creator>Jolanda</dc:creator>
  <cp:lastModifiedBy>Jolanda</cp:lastModifiedBy>
  <cp:revision>12</cp:revision>
  <dcterms:created xsi:type="dcterms:W3CDTF">2023-03-04T11:15:51Z</dcterms:created>
  <dcterms:modified xsi:type="dcterms:W3CDTF">2023-03-08T10:28:39Z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